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68" r:id="rId14"/>
    <p:sldId id="273" r:id="rId15"/>
    <p:sldId id="274" r:id="rId16"/>
    <p:sldId id="270" r:id="rId17"/>
    <p:sldId id="271" r:id="rId18"/>
    <p:sldId id="272" r:id="rId19"/>
    <p:sldId id="267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47" d="100"/>
          <a:sy n="147" d="100"/>
        </p:scale>
        <p:origin x="-16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4F97372-E640-4F84-91FB-4BA11BAA8D2A}" type="datetimeFigureOut">
              <a:rPr lang="en-US"/>
              <a:pPr>
                <a:defRPr/>
              </a:pPr>
              <a:t>7/22/15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0AF3EC-0A1A-49C6-BD75-82C18102A1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923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28C9AE-5E18-48F7-8D57-71C5877E4F2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B7ACB-F305-459A-9883-D6DCB076D1A4}" type="datetimeFigureOut">
              <a:rPr lang="en-US"/>
              <a:pPr>
                <a:defRPr/>
              </a:pPr>
              <a:t>7/22/15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84BEB-9E9E-4C58-9781-B5EC62897A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AAD43-23B8-4EF7-B840-18C806FF68BE}" type="datetimeFigureOut">
              <a:rPr lang="en-US"/>
              <a:pPr>
                <a:defRPr/>
              </a:pPr>
              <a:t>7/22/15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CC4CC-9E12-42AC-9596-B01F2B1FD0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6FE6A-4A94-404F-A73E-F9F3595F2D36}" type="datetimeFigureOut">
              <a:rPr lang="en-US"/>
              <a:pPr>
                <a:defRPr/>
              </a:pPr>
              <a:t>7/22/15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C7BAA-59E2-4BAE-92BD-43CB27FB0D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9B924-2CE4-4134-B843-82C2168ABADA}" type="datetimeFigureOut">
              <a:rPr lang="en-US"/>
              <a:pPr>
                <a:defRPr/>
              </a:pPr>
              <a:t>7/22/15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7144B-7AC8-4F2C-822A-4CCCB18EBB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F9457-0AD4-40DC-BE93-3A62D359C370}" type="datetimeFigureOut">
              <a:rPr lang="en-US"/>
              <a:pPr>
                <a:defRPr/>
              </a:pPr>
              <a:t>7/22/15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420F1-CC14-44D3-9C55-2B8C0AB9FE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4AEE4-F045-4929-B332-331D557E529B}" type="datetimeFigureOut">
              <a:rPr lang="en-US"/>
              <a:pPr>
                <a:defRPr/>
              </a:pPr>
              <a:t>7/22/15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B4EF3-3247-45F2-8352-1726DEF3BD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63E6F-81A3-4FCA-832C-785245ED32CE}" type="datetimeFigureOut">
              <a:rPr lang="en-US"/>
              <a:pPr>
                <a:defRPr/>
              </a:pPr>
              <a:t>7/22/15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1E133-69D2-452D-A5AE-7CDA329255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75CF9-440D-4FF9-8B78-044B10EDB044}" type="datetimeFigureOut">
              <a:rPr lang="en-US"/>
              <a:pPr>
                <a:defRPr/>
              </a:pPr>
              <a:t>7/22/15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7FBC6-C7D1-4629-B065-0F4D3102B0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3473B-6780-46A7-80B3-EEF7106DBB79}" type="datetimeFigureOut">
              <a:rPr lang="en-US"/>
              <a:pPr>
                <a:defRPr/>
              </a:pPr>
              <a:t>7/22/15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C78F1-FDD6-4CD5-BBBA-C33B123578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6E3B9-01D3-4101-B82B-348D52A54F6A}" type="datetimeFigureOut">
              <a:rPr lang="en-US"/>
              <a:pPr>
                <a:defRPr/>
              </a:pPr>
              <a:t>7/22/15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0113B-8ACF-482B-9520-DCD4706BC5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BF66A-C130-4C2B-8E3B-65253E2769C8}" type="datetimeFigureOut">
              <a:rPr lang="en-US"/>
              <a:pPr>
                <a:defRPr/>
              </a:pPr>
              <a:t>7/22/15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5F249-6963-4DAA-852B-14054BCAAF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6A8CDD-DB8D-4D72-9ACB-D0E6DC486931}" type="datetimeFigureOut">
              <a:rPr lang="en-US"/>
              <a:pPr>
                <a:defRPr/>
              </a:pPr>
              <a:t>7/22/15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67E61F-48A1-42CD-B7A3-3C7C135A54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Case Study Interpretation</a:t>
            </a:r>
            <a:br>
              <a:rPr lang="en-US" smtClean="0"/>
            </a:br>
            <a:r>
              <a:rPr lang="en-US" smtClean="0"/>
              <a:t>Spring 2010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Molecular studies</a:t>
            </a:r>
          </a:p>
        </p:txBody>
      </p:sp>
      <p:pic>
        <p:nvPicPr>
          <p:cNvPr id="24578" name="Content Placeholder 4" descr="Picture 11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33321" b="-133321"/>
          <a:stretch>
            <a:fillRect/>
          </a:stretch>
        </p:blipFill>
        <p:spPr>
          <a:xfrm>
            <a:off x="533400" y="1281113"/>
            <a:ext cx="8229600" cy="4738687"/>
          </a:xfrm>
        </p:spPr>
      </p:pic>
      <p:pic>
        <p:nvPicPr>
          <p:cNvPr id="24579" name="Picture 5" descr="Picture 1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205288"/>
            <a:ext cx="8229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Picture 1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5334000"/>
            <a:ext cx="82296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1371600"/>
            <a:ext cx="8382000" cy="152400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>
                <a:latin typeface="+mn-lt"/>
              </a:rPr>
              <a:t>Immunoglobulin heavy chain gene rearrangement studies (using Biomed-2 primer sets) demonstrated 2-3 distinct PCR products in each of three primer sets investigated (Frameworks 1, 2, and 3)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>
                <a:latin typeface="+mn-lt"/>
              </a:rPr>
              <a:t>Although not entirely conclusive (cell sorting was not performed in this case), the molecular findings suggest the presence of two distinct B cell clones and are compatible with a diagnosis of biclonal CLL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2971800"/>
            <a:ext cx="8382000" cy="371316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Chronic lymphocytic leukemia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343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CLL/SLL is the most common lymphoid leukemia seen in adults.  </a:t>
            </a:r>
          </a:p>
          <a:p>
            <a:pPr eaLnBrk="1" hangingPunct="1"/>
            <a:r>
              <a:rPr lang="en-US" sz="2400" dirty="0" smtClean="0"/>
              <a:t>It is composed of a proliferation of clonal mature B-lymphocytes expressing CD19 with CD5 and CD23.  </a:t>
            </a:r>
          </a:p>
          <a:p>
            <a:pPr eaLnBrk="1" hangingPunct="1"/>
            <a:r>
              <a:rPr lang="en-US" sz="2400" dirty="0" smtClean="0"/>
              <a:t>Generally CD20 expression is low as is light chain expression.  </a:t>
            </a:r>
          </a:p>
          <a:p>
            <a:pPr eaLnBrk="1" hangingPunct="1"/>
            <a:r>
              <a:rPr lang="en-US" sz="2400" dirty="0" smtClean="0"/>
              <a:t>CD10 and FMC7 are typically absent.  </a:t>
            </a:r>
          </a:p>
          <a:p>
            <a:pPr eaLnBrk="1" hangingPunct="1"/>
            <a:r>
              <a:rPr lang="en-US" sz="2400" dirty="0" smtClean="0"/>
              <a:t>CLL/SLL may involve the lymph nodes and spleen but in the absence of significant extramedullary tissue involvement, the diagnosis of CLL/SLL requires demonstration of greater than or equal to 5 X 10</a:t>
            </a:r>
            <a:r>
              <a:rPr lang="en-US" sz="2400" baseline="30000" dirty="0" smtClean="0"/>
              <a:t>9</a:t>
            </a:r>
            <a:r>
              <a:rPr lang="en-US" sz="2400" dirty="0" smtClean="0"/>
              <a:t> cells</a:t>
            </a:r>
            <a:r>
              <a:rPr lang="en-US" sz="2400" dirty="0" smtClean="0"/>
              <a:t>/liter </a:t>
            </a:r>
            <a:r>
              <a:rPr lang="en-US" sz="2400" dirty="0" smtClean="0"/>
              <a:t>(2008 WHO).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Chronic lymphocytic leukemia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696200" cy="4572000"/>
          </a:xfrm>
        </p:spPr>
        <p:txBody>
          <a:bodyPr/>
          <a:lstStyle/>
          <a:p>
            <a:pPr eaLnBrk="1" hangingPunct="1"/>
            <a:r>
              <a:rPr lang="en-US" sz="2800" smtClean="0"/>
              <a:t>Light chain expression in CLL/SLL is typically monoclonal.  </a:t>
            </a:r>
          </a:p>
          <a:p>
            <a:pPr eaLnBrk="1" hangingPunct="1"/>
            <a:r>
              <a:rPr lang="en-US" sz="2800" smtClean="0"/>
              <a:t>However, occasional cases of biclonal CLL/SLL have been described in the literature </a:t>
            </a:r>
          </a:p>
          <a:p>
            <a:pPr lvl="1" eaLnBrk="1" hangingPunct="1"/>
            <a:r>
              <a:rPr lang="en-US" smtClean="0"/>
              <a:t>These include Hsi et al., Chang et al., Gonzalez-Campos et al., and Sheikholeslami et al.</a:t>
            </a:r>
          </a:p>
          <a:p>
            <a:pPr eaLnBrk="1" hangingPunct="1"/>
            <a:r>
              <a:rPr lang="en-US" sz="2800" smtClean="0"/>
              <a:t>Biclonal CLL appears to occur with a frequency of approximately 3.4%  (Sanchez et al)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Sanchez ML, Almeida J, Gonzalez M, et al.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22" dirty="0" smtClean="0"/>
              <a:t>Incidence and clinicobiologic characteristics of leukemic B-cell chronic lymphoproliferative disorders with more than one B-cell clone.  Blood. 2003;102:2994-3002.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8"/>
            <a:ext cx="8229600" cy="452596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Sanchez et al. evaluated a series of 477 leukemic B cell lymphoproliferative disorders for evidence of more than one B cell clone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53 cases showed more than 1 B-cell clone (4.8%)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Biclonality was usually suspected by: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Different light chain expression (37 of 53 cases)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Different intensity of expression of the same light chain (9 of 53 cases)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These changes were usually accompanied by other phenotypic differences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The presence of 2 clones was confirmed by molecular analysis in 44 of the 53 cases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Sanchez ML, Almeida J, Gonzalez M, et al.  </a:t>
            </a: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 (Table 2, page 2997)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610600" cy="3810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400" b="1" dirty="0" smtClean="0"/>
              <a:t>The incidence of a second clone varied based on lymphoma subtype</a:t>
            </a:r>
            <a:endParaRPr lang="en-US" sz="2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2133600"/>
          <a:ext cx="7620000" cy="4077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3048000"/>
                <a:gridCol w="1295400"/>
              </a:tblGrid>
              <a:tr h="137160">
                <a:tc>
                  <a:txBody>
                    <a:bodyPr/>
                    <a:lstStyle/>
                    <a:p>
                      <a:r>
                        <a:rPr lang="en-US" dirty="0" smtClean="0"/>
                        <a:t>Diagnostic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r>
                        <a:rPr lang="en-US" baseline="0" dirty="0" smtClean="0"/>
                        <a:t> of biclonal cases/total cases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of cases</a:t>
                      </a:r>
                      <a:endParaRPr lang="en-US" dirty="0"/>
                    </a:p>
                  </a:txBody>
                  <a:tcPr/>
                </a:tc>
              </a:tr>
              <a:tr h="355218">
                <a:tc>
                  <a:txBody>
                    <a:bodyPr/>
                    <a:lstStyle/>
                    <a:p>
                      <a:r>
                        <a:rPr lang="en-US" dirty="0" smtClean="0"/>
                        <a:t>Typical</a:t>
                      </a:r>
                      <a:r>
                        <a:rPr lang="en-US" baseline="0" dirty="0" smtClean="0"/>
                        <a:t> CLL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12/353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3.4</a:t>
                      </a:r>
                      <a:endParaRPr lang="en-US" dirty="0"/>
                    </a:p>
                  </a:txBody>
                  <a:tcPr/>
                </a:tc>
              </a:tr>
              <a:tr h="355218">
                <a:tc>
                  <a:txBody>
                    <a:bodyPr/>
                    <a:lstStyle/>
                    <a:p>
                      <a:r>
                        <a:rPr lang="en-US" dirty="0" smtClean="0"/>
                        <a:t>Atypical</a:t>
                      </a:r>
                      <a:r>
                        <a:rPr lang="en-US" baseline="0" dirty="0" smtClean="0"/>
                        <a:t> CLL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13.8</a:t>
                      </a:r>
                      <a:endParaRPr lang="en-US" dirty="0"/>
                    </a:p>
                  </a:txBody>
                  <a:tcPr/>
                </a:tc>
              </a:tr>
              <a:tr h="355218">
                <a:tc>
                  <a:txBody>
                    <a:bodyPr/>
                    <a:lstStyle/>
                    <a:p>
                      <a:r>
                        <a:rPr lang="en-US" dirty="0" smtClean="0"/>
                        <a:t>Prolymphocytic</a:t>
                      </a:r>
                      <a:r>
                        <a:rPr lang="en-US" baseline="0" dirty="0" smtClean="0"/>
                        <a:t> leukemia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0/5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55218">
                <a:tc>
                  <a:txBody>
                    <a:bodyPr/>
                    <a:lstStyle/>
                    <a:p>
                      <a:r>
                        <a:rPr lang="en-US" dirty="0" smtClean="0"/>
                        <a:t>Hairy cell leukemia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3/13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23.1</a:t>
                      </a:r>
                      <a:endParaRPr lang="en-US" dirty="0"/>
                    </a:p>
                  </a:txBody>
                  <a:tcPr/>
                </a:tc>
              </a:tr>
              <a:tr h="404527">
                <a:tc>
                  <a:txBody>
                    <a:bodyPr/>
                    <a:lstStyle/>
                    <a:p>
                      <a:r>
                        <a:rPr lang="en-US" dirty="0" smtClean="0"/>
                        <a:t>Lymphoplasmacytic lymphom</a:t>
                      </a:r>
                      <a:r>
                        <a:rPr lang="en-US" baseline="0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0/12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Splenic marginal zone lymphoma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7.1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Follicular</a:t>
                      </a:r>
                      <a:r>
                        <a:rPr lang="en-US" baseline="0" dirty="0" smtClean="0"/>
                        <a:t> lymphoma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0/22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Mantle cell lymphoma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5.3</a:t>
                      </a:r>
                      <a:endParaRPr lang="en-US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dirty="0" smtClean="0"/>
                        <a:t>Large</a:t>
                      </a:r>
                      <a:r>
                        <a:rPr lang="en-US" baseline="0" dirty="0" smtClean="0"/>
                        <a:t> cell lymphoma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2/10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55218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23/477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Clinical significance of biclonal CLL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Sanchez ML, Almeida J, Gonzalez M, et al.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As compared to patients with monoclonal CLL, among patients with B-CLL having two or more clones, Sanchez et al found the following: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Lower WBC (p=0.05)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Lower absolute lymphocyte counts (p=0.01)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Greater incidence of splenomegaly (p=0.02)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Despite these differences, overall survival rates were similar between the two groups.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Biclonal CLL-clinical significance for the flow cytometry laboratory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52578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The kappa to lambda ratio alone is not enough to call a case polyclonal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In the case described herein, the overall kappa to lambda ratio was 2.7, only slightly above normal; however, the abnormal B-cells showed low level light chain expression and aberrant expression of antigens including CD5 and CD20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Evaluation of B-cells for aberrant antigen expression by flow cytometry is critical for recognizing biclonal CLL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It is important to distinguish biclonal CLL from: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CLL co-existing with a second lymphoma (composite lymphoma)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CLL with Richter’s transformation leading to emergence of a second immunophenotypically distinct population of abnormal large B cells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Incidence of biclonal MBL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A subset of healthy adults show small clonal B-cell populations that do not meet criteria for CLL/SLL. 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This finding is designated monoclonal B-cell lymphocytosis (MBL) and ranges in frequency from 3.5% to 12% depending on the age of the patient population and sensitivity of the method utilized </a:t>
            </a:r>
            <a:r>
              <a:rPr lang="en-US" dirty="0"/>
              <a:t>(</a:t>
            </a:r>
            <a:r>
              <a:rPr lang="en-US" dirty="0" smtClean="0"/>
              <a:t>Rawstron et al., Ghia et al., Nieto et al.).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 </a:t>
            </a:r>
            <a:r>
              <a:rPr lang="en-US" dirty="0"/>
              <a:t>One study suggest that as many as 19% of MBL may be </a:t>
            </a:r>
            <a:r>
              <a:rPr lang="en-US" dirty="0" smtClean="0"/>
              <a:t>bi-clonal </a:t>
            </a:r>
            <a:r>
              <a:rPr lang="en-US" dirty="0"/>
              <a:t>(</a:t>
            </a:r>
            <a:r>
              <a:rPr lang="en-US" dirty="0" smtClean="0"/>
              <a:t>Nieto et al.).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Biclonal CLL is a relatively common finding in the clinical flow cytometry laboratory</a:t>
            </a:r>
          </a:p>
          <a:p>
            <a:pPr eaLnBrk="1" hangingPunct="1"/>
            <a:r>
              <a:rPr lang="en-US" smtClean="0"/>
              <a:t>Recognition of this entity requires evaluation of B-cells for aberrant antigen expression even in the setting of a normal kappa to lambda ratio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59363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Muller-Hermelink HK, Montserrat E, Catovsky D et al. Chronic Lymphocytic Leukemia/Small Lymphocytic Lymphoma.  In: Swerdlow SH, Campo E, Harris NL, et al, eds.  WHO  </a:t>
            </a:r>
            <a:r>
              <a:rPr lang="en-US" dirty="0" smtClean="0"/>
              <a:t>Classification </a:t>
            </a:r>
            <a:r>
              <a:rPr lang="en-US" dirty="0"/>
              <a:t>of Tumors of the Hematopoietic and Lymphoid Tissues.  Lyon, France: IARC Press;2008: 180-182</a:t>
            </a:r>
            <a:r>
              <a:rPr lang="en-US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Sanchez ML, Almeida J, Gonzalez M, et al.  Incidence and clinicobiologic characteristics of leukemic B-cell chronic lymphoproliferative disorders with more than one B-cell clone.  Blood. 2003;102:2994-3002.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Hsi ED, Hoeltge G, and Tubbs RR.  Biclonal chronic lymphocytic leukemia.  AJCP. 2000;113:798-804.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Gonzalez-Campos J, Rios-Herranz E, De Blas-Orlando JM et al.  Chronic lymphocytic leukemia with two cellular populations: a biphenotypic or biclonal disease.  Annals of Hematology.  1997;74:243-246.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Chang H, and Cerny J.  Molecular characterization of chronic lymphocytic leukemia with two distinct cell populations.  AJCP.  2006;126:23-28.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Sheikholeslami MR, Ma W, Uyeji J, et al.  Bi-clonal disease in patients with chronic lymphocytic leukaemia as detected by analyzing IGHV mutation status.  British Journal of Haematology. 2007;139:507-509.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Rawstron AC, Green MJ, Kuzmicki A, et al.  Monoclonal B lymphocytes with the characteristics of “indolent” chronic lymphocytic leukemia are present in 3.5% of adults with normal blood counts.  Blood.  2002;199:635-639.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Ghia P, Prato G, Scielzo C, et al.  Monoclonal CD5+ and CD5- B-lymphocyte expansions are frequent in the peripheral blood of the elderly.  Blood.  2004;103:2337-2342.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Nieto WG, Almeida J, Romero A, et al.  Increased frequency (12%) of circulating chronic lymphocytic leukemia-like B-cell clones in healthy subjects using a highly sensitive multicolor flow cytometry approach.  Blood.  2009;114:33-37.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Clinical history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62 year old man presents to his primary care physician with lymphadenopathy.  </a:t>
            </a:r>
          </a:p>
          <a:p>
            <a:pPr eaLnBrk="1" hangingPunct="1"/>
            <a:r>
              <a:rPr lang="en-US" smtClean="0"/>
              <a:t>A CBC demonstrates the following:  </a:t>
            </a:r>
          </a:p>
          <a:p>
            <a:pPr lvl="1" eaLnBrk="1" hangingPunct="1"/>
            <a:r>
              <a:rPr lang="en-US" smtClean="0"/>
              <a:t>WBC 20.73 thousand cell/microliter </a:t>
            </a:r>
          </a:p>
          <a:p>
            <a:pPr lvl="2" eaLnBrk="1" hangingPunct="1"/>
            <a:r>
              <a:rPr lang="en-US" smtClean="0"/>
              <a:t>12% neutrophils</a:t>
            </a:r>
          </a:p>
          <a:p>
            <a:pPr lvl="2" eaLnBrk="1" hangingPunct="1"/>
            <a:r>
              <a:rPr lang="en-US" smtClean="0"/>
              <a:t>83% lymphocytes</a:t>
            </a:r>
          </a:p>
          <a:p>
            <a:pPr lvl="2" eaLnBrk="1" hangingPunct="1"/>
            <a:r>
              <a:rPr lang="en-US" smtClean="0"/>
              <a:t>4%monocytes </a:t>
            </a:r>
          </a:p>
          <a:p>
            <a:pPr lvl="2" eaLnBrk="1" hangingPunct="1"/>
            <a:r>
              <a:rPr lang="en-US" smtClean="0"/>
              <a:t>1% eosinophils</a:t>
            </a:r>
          </a:p>
          <a:p>
            <a:pPr lvl="2" eaLnBrk="1" hangingPunct="1"/>
            <a:r>
              <a:rPr lang="en-US" smtClean="0"/>
              <a:t>0% basophils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Peripheral blood smear</a:t>
            </a:r>
          </a:p>
        </p:txBody>
      </p:sp>
      <p:pic>
        <p:nvPicPr>
          <p:cNvPr id="16386" name="Picture 5" descr="ML932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905000"/>
            <a:ext cx="51054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 descr="ML931.jpeg"/>
          <p:cNvPicPr>
            <a:picLocks noChangeAspect="1"/>
          </p:cNvPicPr>
          <p:nvPr/>
        </p:nvPicPr>
        <p:blipFill>
          <a:blip r:embed="rId3"/>
          <a:srcRect l="35156"/>
          <a:stretch>
            <a:fillRect/>
          </a:stretch>
        </p:blipFill>
        <p:spPr bwMode="auto">
          <a:xfrm>
            <a:off x="0" y="1905000"/>
            <a:ext cx="3309938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L93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2400300"/>
            <a:ext cx="3810000" cy="28575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16389" name="TextBox 8"/>
          <p:cNvSpPr txBox="1">
            <a:spLocks noChangeArrowheads="1"/>
          </p:cNvSpPr>
          <p:nvPr/>
        </p:nvSpPr>
        <p:spPr bwMode="auto">
          <a:xfrm>
            <a:off x="-46038" y="1905000"/>
            <a:ext cx="1985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160X magnification</a:t>
            </a:r>
          </a:p>
        </p:txBody>
      </p:sp>
      <p:sp>
        <p:nvSpPr>
          <p:cNvPr id="16390" name="TextBox 9"/>
          <p:cNvSpPr txBox="1">
            <a:spLocks noChangeArrowheads="1"/>
          </p:cNvSpPr>
          <p:nvPr/>
        </p:nvSpPr>
        <p:spPr bwMode="auto">
          <a:xfrm>
            <a:off x="6324600" y="1905000"/>
            <a:ext cx="236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1600X magnification</a:t>
            </a: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16391" name="TextBox 10"/>
          <p:cNvSpPr txBox="1">
            <a:spLocks noChangeArrowheads="1"/>
          </p:cNvSpPr>
          <p:nvPr/>
        </p:nvSpPr>
        <p:spPr bwMode="auto">
          <a:xfrm>
            <a:off x="3309938" y="1905000"/>
            <a:ext cx="2328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640X magnification</a:t>
            </a:r>
          </a:p>
        </p:txBody>
      </p:sp>
      <p:sp>
        <p:nvSpPr>
          <p:cNvPr id="16392" name="TextBox 11"/>
          <p:cNvSpPr txBox="1">
            <a:spLocks noChangeArrowheads="1"/>
          </p:cNvSpPr>
          <p:nvPr/>
        </p:nvSpPr>
        <p:spPr bwMode="auto">
          <a:xfrm>
            <a:off x="5284788" y="5907088"/>
            <a:ext cx="3800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Wright stained peripheral blood smear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Suspect CLL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The combined clinical and morphologic findings were considered suspicious for chronic lymphocytic leukemia (CLL)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A sample of peripheral blood was submitted for flow cytometry to confirm the suspected diagnosis with the following antibody combinations evaluated.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Tube 1:  CD20V450 / Kappa FITC / Lambda PE / CD5 PE-Cy5 / CD19 PE-Cy7 / CD38 Alexa 594 / CD10 APC/ CD45 APC-H7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Tube 2:  FMC7 FITC/ CD23 PE/ CD19 ECD/ CD5 PE-Cy5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Tube 3:  ZAP 70 FITC/ CD38 PE/ CD19 ECD/ CD5 PE-Cy5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Flow cytometry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8006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Evaluation of CD45 versus side scatter demonstrated an expanded population of lymphoid cells (</a:t>
            </a:r>
            <a:r>
              <a:rPr lang="en-US" b="1" dirty="0" smtClean="0">
                <a:solidFill>
                  <a:srgbClr val="870012"/>
                </a:solidFill>
              </a:rPr>
              <a:t>red arrow</a:t>
            </a:r>
            <a:r>
              <a:rPr lang="en-US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The lymphoid cells had forward and side scatter characteristics of small lymphocytes (data not shown) and consisted predominantly of an expanded population of CD19+ B-cells that co- expressed CD5 at varying levels (</a:t>
            </a:r>
            <a:r>
              <a:rPr lang="en-US" b="1" dirty="0" smtClean="0">
                <a:solidFill>
                  <a:srgbClr val="660066"/>
                </a:solidFill>
              </a:rPr>
              <a:t>purple arrow</a:t>
            </a:r>
            <a:r>
              <a:rPr lang="en-US" dirty="0" smtClean="0"/>
              <a:t>) and fewer CD5+,CD19- T cells (</a:t>
            </a:r>
            <a:r>
              <a:rPr lang="en-US" b="1" dirty="0" smtClean="0">
                <a:solidFill>
                  <a:srgbClr val="008000"/>
                </a:solidFill>
              </a:rPr>
              <a:t>green arrow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0668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39624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5943600" y="1600200"/>
            <a:ext cx="457200" cy="457200"/>
          </a:xfrm>
          <a:prstGeom prst="straightConnector1">
            <a:avLst/>
          </a:prstGeom>
          <a:ln w="50800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7010400" y="1143000"/>
            <a:ext cx="1228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Viable cells</a:t>
            </a:r>
          </a:p>
        </p:txBody>
      </p:sp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7077075" y="4125913"/>
            <a:ext cx="1609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Lymphocytes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6172200" y="4011613"/>
            <a:ext cx="704850" cy="331787"/>
          </a:xfrm>
          <a:prstGeom prst="straightConnector1">
            <a:avLst/>
          </a:prstGeom>
          <a:ln w="508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 flipV="1">
            <a:off x="7477125" y="4714875"/>
            <a:ext cx="228600" cy="704850"/>
          </a:xfrm>
          <a:prstGeom prst="straightConnector1">
            <a:avLst/>
          </a:prstGeom>
          <a:ln w="508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4724400" cy="612616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The B-cells were defined by CD19 expression and assessed for light chain expression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000FF"/>
                </a:solidFill>
              </a:rPr>
              <a:t>Kappa</a:t>
            </a:r>
            <a:r>
              <a:rPr lang="en-US" dirty="0" smtClean="0"/>
              <a:t> positive B-cells are shown in blue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FF0000"/>
                </a:solidFill>
              </a:rPr>
              <a:t>Lambda</a:t>
            </a:r>
            <a:r>
              <a:rPr lang="en-US" dirty="0" smtClean="0"/>
              <a:t> positive B-cells are shown in red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The majority of B-cells showed low level light chain expression with a minor subset of B-cells showing normal levels of light chain expression (arrows)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The kappa to lambda ratio was 2.7 overall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</p:txBody>
      </p:sp>
      <p:pic>
        <p:nvPicPr>
          <p:cNvPr id="2048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286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4671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6705600" y="4267200"/>
            <a:ext cx="609600" cy="3175"/>
          </a:xfrm>
          <a:prstGeom prst="straightConnector1">
            <a:avLst/>
          </a:prstGeom>
          <a:ln w="50800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7467601" y="4722812"/>
            <a:ext cx="609600" cy="3175"/>
          </a:xfrm>
          <a:prstGeom prst="straightConnector1">
            <a:avLst/>
          </a:prstGeom>
          <a:ln w="50800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86" name="TextBox 10"/>
          <p:cNvSpPr txBox="1">
            <a:spLocks noChangeArrowheads="1"/>
          </p:cNvSpPr>
          <p:nvPr/>
        </p:nvSpPr>
        <p:spPr bwMode="auto">
          <a:xfrm>
            <a:off x="7077075" y="3733800"/>
            <a:ext cx="1609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B-cells</a:t>
            </a:r>
          </a:p>
        </p:txBody>
      </p:sp>
      <p:sp>
        <p:nvSpPr>
          <p:cNvPr id="20487" name="TextBox 11"/>
          <p:cNvSpPr txBox="1">
            <a:spLocks noChangeArrowheads="1"/>
          </p:cNvSpPr>
          <p:nvPr/>
        </p:nvSpPr>
        <p:spPr bwMode="auto">
          <a:xfrm>
            <a:off x="7077075" y="273050"/>
            <a:ext cx="1609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Lymphocytes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543675" y="762000"/>
            <a:ext cx="1227138" cy="2330450"/>
          </a:xfrm>
          <a:prstGeom prst="roundRect">
            <a:avLst/>
          </a:prstGeom>
          <a:noFill/>
          <a:ln w="381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489" name="TextBox 9"/>
          <p:cNvSpPr txBox="1">
            <a:spLocks noChangeArrowheads="1"/>
          </p:cNvSpPr>
          <p:nvPr/>
        </p:nvSpPr>
        <p:spPr bwMode="auto">
          <a:xfrm>
            <a:off x="7729538" y="1250950"/>
            <a:ext cx="1609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660066"/>
                </a:solidFill>
                <a:latin typeface="Calibri" pitchFamily="34" charset="0"/>
              </a:rPr>
              <a:t>B-cell gate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90525"/>
            <a:ext cx="30765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8300"/>
            <a:ext cx="4343400" cy="6289675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Further analysis demonstrated that the B-cells expressing low level light chain (kappa or lambda) also showed expression of low level CD20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The B-cells expressing low CD20 and low light chain comprised the majority of the B cells and 63% of the white blood cells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Kappa 72%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Lambda 28%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0000FF"/>
                </a:solidFill>
              </a:rPr>
              <a:t>kappa</a:t>
            </a:r>
            <a:r>
              <a:rPr lang="en-US" dirty="0" smtClean="0"/>
              <a:t> expressing  B-cells expressed intermediate level CD5 while the </a:t>
            </a:r>
            <a:r>
              <a:rPr lang="en-US" dirty="0" smtClean="0">
                <a:solidFill>
                  <a:srgbClr val="FF0000"/>
                </a:solidFill>
              </a:rPr>
              <a:t>lambda</a:t>
            </a:r>
            <a:r>
              <a:rPr lang="en-US" dirty="0" smtClean="0"/>
              <a:t> expressing B-cells expressed bright CD5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No CD10 expression was noted on this population</a:t>
            </a:r>
          </a:p>
        </p:txBody>
      </p:sp>
      <p:sp>
        <p:nvSpPr>
          <p:cNvPr id="21507" name="TextBox 7"/>
          <p:cNvSpPr txBox="1">
            <a:spLocks noChangeArrowheads="1"/>
          </p:cNvSpPr>
          <p:nvPr/>
        </p:nvSpPr>
        <p:spPr bwMode="auto">
          <a:xfrm>
            <a:off x="7077075" y="368300"/>
            <a:ext cx="1609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B-cells</a:t>
            </a:r>
          </a:p>
        </p:txBody>
      </p:sp>
      <p:pic>
        <p:nvPicPr>
          <p:cNvPr id="21508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467100"/>
            <a:ext cx="30765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10"/>
          <p:cNvSpPr txBox="1">
            <a:spLocks noChangeArrowheads="1"/>
          </p:cNvSpPr>
          <p:nvPr/>
        </p:nvSpPr>
        <p:spPr bwMode="auto">
          <a:xfrm>
            <a:off x="7077075" y="3733800"/>
            <a:ext cx="1609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B-cells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2438400" cy="57150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Both subsets of the CD20 low, CD5+ B cells expressed CD23 without FMC-7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Additionally, both of these subsets were negative for CD38 and ZAP-70 </a:t>
            </a:r>
            <a:endParaRPr lang="en-US" dirty="0"/>
          </a:p>
        </p:txBody>
      </p:sp>
      <p:pic>
        <p:nvPicPr>
          <p:cNvPr id="2253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5334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5334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35052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35052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7077075" y="3733800"/>
            <a:ext cx="1609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Lymphocytes</a:t>
            </a:r>
          </a:p>
        </p:txBody>
      </p:sp>
      <p:sp>
        <p:nvSpPr>
          <p:cNvPr id="22535" name="TextBox 8"/>
          <p:cNvSpPr txBox="1">
            <a:spLocks noChangeArrowheads="1"/>
          </p:cNvSpPr>
          <p:nvPr/>
        </p:nvSpPr>
        <p:spPr bwMode="auto">
          <a:xfrm>
            <a:off x="7229475" y="762000"/>
            <a:ext cx="1609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Lymphocytes</a:t>
            </a:r>
          </a:p>
        </p:txBody>
      </p:sp>
      <p:sp>
        <p:nvSpPr>
          <p:cNvPr id="22536" name="TextBox 9"/>
          <p:cNvSpPr txBox="1">
            <a:spLocks noChangeArrowheads="1"/>
          </p:cNvSpPr>
          <p:nvPr/>
        </p:nvSpPr>
        <p:spPr bwMode="auto">
          <a:xfrm>
            <a:off x="4257675" y="762000"/>
            <a:ext cx="1609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Lymphocytes</a:t>
            </a:r>
          </a:p>
        </p:txBody>
      </p:sp>
      <p:sp>
        <p:nvSpPr>
          <p:cNvPr id="22537" name="TextBox 10"/>
          <p:cNvSpPr txBox="1">
            <a:spLocks noChangeArrowheads="1"/>
          </p:cNvSpPr>
          <p:nvPr/>
        </p:nvSpPr>
        <p:spPr bwMode="auto">
          <a:xfrm>
            <a:off x="4257675" y="3733800"/>
            <a:ext cx="1609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Lymphocytes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Diagnosis</a:t>
            </a:r>
          </a:p>
        </p:txBody>
      </p:sp>
      <p:sp>
        <p:nvSpPr>
          <p:cNvPr id="2355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Biclonal Chronic Lymphocytic Leukemia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1606</Words>
  <Application>Microsoft Macintosh PowerPoint</Application>
  <PresentationFormat>On-screen Show (4:3)</PresentationFormat>
  <Paragraphs>142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Case Study Interpretation Spring 2010</vt:lpstr>
      <vt:lpstr>Clinical history</vt:lpstr>
      <vt:lpstr>Peripheral blood smear</vt:lpstr>
      <vt:lpstr>Suspect CLL</vt:lpstr>
      <vt:lpstr>Flow cytometry</vt:lpstr>
      <vt:lpstr>PowerPoint Presentation</vt:lpstr>
      <vt:lpstr>PowerPoint Presentation</vt:lpstr>
      <vt:lpstr>PowerPoint Presentation</vt:lpstr>
      <vt:lpstr>Diagnosis</vt:lpstr>
      <vt:lpstr>Molecular studies</vt:lpstr>
      <vt:lpstr>Chronic lymphocytic leukemia</vt:lpstr>
      <vt:lpstr>Chronic lymphocytic leukemia</vt:lpstr>
      <vt:lpstr>Sanchez ML, Almeida J, Gonzalez M, et al.   Incidence and clinicobiologic characteristics of leukemic B-cell chronic lymphoproliferative disorders with more than one B-cell clone.  Blood. 2003;102:2994-3002.</vt:lpstr>
      <vt:lpstr>Sanchez ML, Almeida J, Gonzalez M, et al.    (Table 2, page 2997)</vt:lpstr>
      <vt:lpstr>Clinical significance of biclonal CLL Sanchez ML, Almeida J, Gonzalez M, et al. </vt:lpstr>
      <vt:lpstr>Biclonal CLL-clinical significance for the flow cytometry laboratory</vt:lpstr>
      <vt:lpstr>Incidence of biclonal MBL</vt:lpstr>
      <vt:lpstr>Summary</vt:lpstr>
      <vt:lpstr>References</vt:lpstr>
    </vt:vector>
  </TitlesOfParts>
  <Company>UWMC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of the quarter Spring 2010</dc:title>
  <dc:creator>Sindhu Cherian</dc:creator>
  <cp:lastModifiedBy>Lab Med</cp:lastModifiedBy>
  <cp:revision>19</cp:revision>
  <dcterms:created xsi:type="dcterms:W3CDTF">2010-02-02T02:38:14Z</dcterms:created>
  <dcterms:modified xsi:type="dcterms:W3CDTF">2015-07-22T17:55:57Z</dcterms:modified>
</cp:coreProperties>
</file>